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46"/>
  </p:handoutMasterIdLst>
  <p:sldIdLst>
    <p:sldId id="303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70" r:id="rId14"/>
    <p:sldId id="271" r:id="rId15"/>
    <p:sldId id="272" r:id="rId16"/>
    <p:sldId id="273" r:id="rId17"/>
    <p:sldId id="275" r:id="rId18"/>
    <p:sldId id="277" r:id="rId19"/>
    <p:sldId id="279" r:id="rId20"/>
    <p:sldId id="280" r:id="rId21"/>
    <p:sldId id="281" r:id="rId22"/>
    <p:sldId id="282" r:id="rId23"/>
    <p:sldId id="283" r:id="rId24"/>
    <p:sldId id="284" r:id="rId25"/>
    <p:sldId id="285" r:id="rId26"/>
    <p:sldId id="286" r:id="rId27"/>
    <p:sldId id="287" r:id="rId28"/>
    <p:sldId id="288" r:id="rId29"/>
    <p:sldId id="289" r:id="rId30"/>
    <p:sldId id="290" r:id="rId31"/>
    <p:sldId id="291" r:id="rId32"/>
    <p:sldId id="306" r:id="rId33"/>
    <p:sldId id="292" r:id="rId34"/>
    <p:sldId id="293" r:id="rId35"/>
    <p:sldId id="294" r:id="rId36"/>
    <p:sldId id="295" r:id="rId37"/>
    <p:sldId id="296" r:id="rId38"/>
    <p:sldId id="297" r:id="rId39"/>
    <p:sldId id="298" r:id="rId40"/>
    <p:sldId id="299" r:id="rId41"/>
    <p:sldId id="300" r:id="rId42"/>
    <p:sldId id="301" r:id="rId43"/>
    <p:sldId id="302" r:id="rId44"/>
    <p:sldId id="304" r:id="rId45"/>
  </p:sldIdLst>
  <p:sldSz cx="9144000" cy="6858000" type="screen4x3"/>
  <p:notesSz cx="6735763" cy="98663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16" d="100"/>
          <a:sy n="116" d="100"/>
        </p:scale>
        <p:origin x="-1164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15373" y="0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0B727B-368B-4302-A50A-C673DE36AD2A}" type="datetimeFigureOut">
              <a:rPr lang="en-US" smtClean="0"/>
              <a:t>12/14/2016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371285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15373" y="9371285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8C1E13-35E5-418C-8150-02904223EB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99268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C4190F-6BBB-4093-B49F-576EDF04BE39}" type="datetimeFigureOut">
              <a:rPr lang="en-US" smtClean="0"/>
              <a:t>12/14/2016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14913-7552-4FA6-8829-8F8705E506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5793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C4190F-6BBB-4093-B49F-576EDF04BE39}" type="datetimeFigureOut">
              <a:rPr lang="en-US" smtClean="0"/>
              <a:t>12/14/2016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14913-7552-4FA6-8829-8F8705E506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9441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C4190F-6BBB-4093-B49F-576EDF04BE39}" type="datetimeFigureOut">
              <a:rPr lang="en-US" smtClean="0"/>
              <a:t>12/14/2016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14913-7552-4FA6-8829-8F8705E506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3877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332656"/>
            <a:ext cx="8229600" cy="79695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 b="1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grpSp>
        <p:nvGrpSpPr>
          <p:cNvPr id="6" name="Group 5"/>
          <p:cNvGrpSpPr/>
          <p:nvPr userDrawn="1"/>
        </p:nvGrpSpPr>
        <p:grpSpPr>
          <a:xfrm>
            <a:off x="0" y="1052736"/>
            <a:ext cx="4139952" cy="67146"/>
            <a:chOff x="-180528" y="1201614"/>
            <a:chExt cx="4139952" cy="67146"/>
          </a:xfrm>
        </p:grpSpPr>
        <p:sp>
          <p:nvSpPr>
            <p:cNvPr id="3" name="Rectangle 2"/>
            <p:cNvSpPr/>
            <p:nvPr userDrawn="1"/>
          </p:nvSpPr>
          <p:spPr>
            <a:xfrm>
              <a:off x="0" y="1201614"/>
              <a:ext cx="2411760" cy="6714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/>
            <p:cNvSpPr/>
            <p:nvPr userDrawn="1"/>
          </p:nvSpPr>
          <p:spPr>
            <a:xfrm>
              <a:off x="1547664" y="1201614"/>
              <a:ext cx="2411760" cy="67146"/>
            </a:xfrm>
            <a:prstGeom prst="rect">
              <a:avLst/>
            </a:prstGeom>
            <a:gradFill flip="none" rotWithShape="1">
              <a:gsLst>
                <a:gs pos="0">
                  <a:schemeClr val="tx1">
                    <a:lumMod val="50000"/>
                    <a:lumOff val="50000"/>
                    <a:tint val="66000"/>
                    <a:satMod val="160000"/>
                  </a:schemeClr>
                </a:gs>
                <a:gs pos="100000">
                  <a:schemeClr val="tx1">
                    <a:tint val="23500"/>
                    <a:satMod val="160000"/>
                    <a:lumMod val="0"/>
                    <a:lumOff val="10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 userDrawn="1"/>
          </p:nvSpPr>
          <p:spPr>
            <a:xfrm>
              <a:off x="-180528" y="1201614"/>
              <a:ext cx="756084" cy="67146"/>
            </a:xfrm>
            <a:prstGeom prst="rect">
              <a:avLst/>
            </a:prstGeom>
            <a:solidFill>
              <a:srgbClr val="46C25B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947699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1447800"/>
            <a:ext cx="7086600" cy="44958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457200" y="273968"/>
            <a:ext cx="3200400" cy="1066800"/>
          </a:xfrm>
          <a:prstGeom prst="rect">
            <a:avLst/>
          </a:prstGeom>
        </p:spPr>
        <p:txBody>
          <a:bodyPr/>
          <a:lstStyle>
            <a:lvl1pPr algn="l">
              <a:defRPr lang="en-US" dirty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06402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C4190F-6BBB-4093-B49F-576EDF04BE39}" type="datetimeFigureOut">
              <a:rPr lang="en-US" smtClean="0"/>
              <a:t>12/14/2016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14913-7552-4FA6-8829-8F8705E506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7751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C4190F-6BBB-4093-B49F-576EDF04BE39}" type="datetimeFigureOut">
              <a:rPr lang="en-US" smtClean="0"/>
              <a:t>12/14/2016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14913-7552-4FA6-8829-8F8705E506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3268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C4190F-6BBB-4093-B49F-576EDF04BE39}" type="datetimeFigureOut">
              <a:rPr lang="en-US" smtClean="0"/>
              <a:t>12/14/2016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14913-7552-4FA6-8829-8F8705E506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5847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C4190F-6BBB-4093-B49F-576EDF04BE39}" type="datetimeFigureOut">
              <a:rPr lang="en-US" smtClean="0"/>
              <a:t>12/14/2016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14913-7552-4FA6-8829-8F8705E506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62723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C4190F-6BBB-4093-B49F-576EDF04BE39}" type="datetimeFigureOut">
              <a:rPr lang="en-US" smtClean="0"/>
              <a:t>12/14/2016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14913-7552-4FA6-8829-8F8705E506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2491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C4190F-6BBB-4093-B49F-576EDF04BE39}" type="datetimeFigureOut">
              <a:rPr lang="en-US" smtClean="0"/>
              <a:t>12/14/2016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14913-7552-4FA6-8829-8F8705E506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3152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C4190F-6BBB-4093-B49F-576EDF04BE39}" type="datetimeFigureOut">
              <a:rPr lang="en-US" smtClean="0"/>
              <a:t>12/14/2016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14913-7552-4FA6-8829-8F8705E506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7472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C4190F-6BBB-4093-B49F-576EDF04BE39}" type="datetimeFigureOut">
              <a:rPr lang="en-US" smtClean="0"/>
              <a:t>12/14/2016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14913-7552-4FA6-8829-8F8705E506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4956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C4190F-6BBB-4093-B49F-576EDF04BE39}" type="datetimeFigureOut">
              <a:rPr lang="en-US" smtClean="0"/>
              <a:t>12/14/2016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D14913-7552-4FA6-8829-8F8705E506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6904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sfc.hk/edistributionWeb/gateway/EN/news-and-announcements/news/enforcement-news/doc?refNo=16PR49" TargetMode="Externa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40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 txBox="1">
            <a:spLocks/>
          </p:cNvSpPr>
          <p:nvPr/>
        </p:nvSpPr>
        <p:spPr>
          <a:xfrm>
            <a:off x="466365" y="4005064"/>
            <a:ext cx="4033627" cy="1080120"/>
          </a:xfrm>
          <a:prstGeom prst="rect">
            <a:avLst/>
          </a:prstGeom>
        </p:spPr>
        <p:txBody>
          <a:bodyPr/>
          <a:lstStyle/>
          <a:p>
            <a:pPr lvl="0">
              <a:spcBef>
                <a:spcPct val="0"/>
              </a:spcBef>
            </a:pPr>
            <a:endParaRPr kumimoji="0" lang="en-US" sz="2400" b="1" i="0" u="none" strike="noStrike" kern="1200" cap="none" spc="0" normalizeH="0" baseline="0" noProof="0" dirty="0" smtClean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Microsoft JhengHei" panose="020B0604030504040204" pitchFamily="34" charset="-120"/>
              <a:ea typeface="Microsoft JhengHei" panose="020B0604030504040204" pitchFamily="34" charset="-120"/>
              <a:cs typeface="+mj-cs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67544" y="2348880"/>
            <a:ext cx="4572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pPr lvl="0">
              <a:spcBef>
                <a:spcPct val="0"/>
              </a:spcBef>
            </a:pPr>
            <a:r>
              <a:rPr lang="en-US" altLang="zh-TW" sz="40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Annual </a:t>
            </a:r>
          </a:p>
          <a:p>
            <a:pPr lvl="0">
              <a:spcBef>
                <a:spcPct val="0"/>
              </a:spcBef>
            </a:pPr>
            <a:r>
              <a:rPr lang="en-US" altLang="zh-TW" sz="40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AML </a:t>
            </a:r>
            <a:r>
              <a:rPr lang="en-US" altLang="zh-TW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Training</a:t>
            </a:r>
          </a:p>
          <a:p>
            <a:pPr lvl="0">
              <a:spcBef>
                <a:spcPct val="0"/>
              </a:spcBef>
            </a:pPr>
            <a:r>
              <a:rPr lang="en-US" altLang="zh-TW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2016</a:t>
            </a:r>
            <a:endParaRPr lang="en-US" altLang="zh-TW" sz="40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1026" name="Picture 2" descr="S:\Design\Logo\HK\ADS_securities_HK_ID_4col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980728"/>
            <a:ext cx="3314063" cy="864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4319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Anti Money Laundering</a:t>
            </a: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293473" y="1295400"/>
            <a:ext cx="8610600" cy="5333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960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Anti Money Laundering</a:t>
            </a: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152400" y="1295400"/>
            <a:ext cx="8839200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1412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Anti Money Laundering</a:t>
            </a: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228600" y="1371600"/>
            <a:ext cx="8686800" cy="52577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33400" y="2373868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B050"/>
                </a:solidFill>
              </a:rPr>
              <a:t>A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743200" y="2373868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B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876800" y="2373868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B050"/>
                </a:solidFill>
              </a:rPr>
              <a:t>C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010400" y="2373868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B050"/>
                </a:solidFill>
              </a:rPr>
              <a:t>D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219200" y="3657600"/>
            <a:ext cx="6629400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0132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Anti Money Laundering</a:t>
            </a: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228600" y="1371600"/>
            <a:ext cx="8686800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906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Anti Money </a:t>
            </a:r>
            <a:r>
              <a:rPr lang="en-US" dirty="0" err="1" smtClean="0"/>
              <a:t>Launderingc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304800" y="1371600"/>
            <a:ext cx="8610600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246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Anti Money Laundering</a:t>
            </a: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381000" y="1371600"/>
            <a:ext cx="845820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256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Anti Money Laundering</a:t>
            </a: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381000" y="1371600"/>
            <a:ext cx="8534400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439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Anti Money Laundering</a:t>
            </a: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304800" y="1371600"/>
            <a:ext cx="8534400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181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Anti Money Laundering</a:t>
            </a: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381000" y="1371600"/>
            <a:ext cx="8382000" cy="5257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029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Anti Money Laundering</a:t>
            </a: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381000" y="1371600"/>
            <a:ext cx="8382000" cy="5181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455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Anti Money Laundering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228600" y="1447800"/>
            <a:ext cx="8839200" cy="499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524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Anti Money Laundering</a:t>
            </a: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381000" y="1371600"/>
            <a:ext cx="845820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432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Anti Money Laundering</a:t>
            </a: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304800" y="1371600"/>
            <a:ext cx="8610600" cy="5257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674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Anti Money Laundering</a:t>
            </a: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381000" y="1371600"/>
            <a:ext cx="8458200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29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Anti Money Laundering</a:t>
            </a: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304800" y="1371600"/>
            <a:ext cx="853440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188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Anti Money Laundering</a:t>
            </a: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457200" y="1447800"/>
            <a:ext cx="8305800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964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Anti Money Laundering</a:t>
            </a: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381000" y="1447800"/>
            <a:ext cx="8382000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417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Anti Money Laundering</a:t>
            </a: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381000" y="1447800"/>
            <a:ext cx="8382000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1837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Anti Money Laundering</a:t>
            </a: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381000" y="1447800"/>
            <a:ext cx="83820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670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Anti Money Laundering</a:t>
            </a: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381000" y="1447800"/>
            <a:ext cx="8305800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1281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Anti Money Laundering</a:t>
            </a: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304800" y="1447800"/>
            <a:ext cx="84582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242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Anti Money Laundering</a:t>
            </a: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457200" y="1447799"/>
            <a:ext cx="8001000" cy="5257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556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Anti Money Laundering</a:t>
            </a: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457200" y="1447800"/>
            <a:ext cx="82296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1729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Anti Money Laundering</a:t>
            </a: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457200" y="1447800"/>
            <a:ext cx="82296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4569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371600"/>
            <a:ext cx="8229600" cy="2438400"/>
          </a:xfrm>
        </p:spPr>
        <p:txBody>
          <a:bodyPr>
            <a:normAutofit/>
          </a:bodyPr>
          <a:lstStyle/>
          <a:p>
            <a:pPr algn="l"/>
            <a:r>
              <a:rPr lang="en-US" sz="1400" dirty="0" smtClean="0"/>
              <a:t>SFC </a:t>
            </a:r>
            <a:r>
              <a:rPr lang="en-US" sz="1400" dirty="0"/>
              <a:t>Enforcement news</a:t>
            </a:r>
            <a:r>
              <a:rPr lang="en-US" sz="1400" dirty="0" smtClean="0"/>
              <a:t>:</a:t>
            </a:r>
            <a:br>
              <a:rPr lang="en-US" sz="1400" dirty="0" smtClean="0"/>
            </a:br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>
                <a:hlinkClick r:id="rId2"/>
              </a:rPr>
              <a:t>SFC reprimands and fines </a:t>
            </a:r>
            <a:r>
              <a:rPr lang="en-US" sz="1400" dirty="0" err="1">
                <a:hlinkClick r:id="rId2"/>
              </a:rPr>
              <a:t>Guotai</a:t>
            </a:r>
            <a:r>
              <a:rPr lang="en-US" sz="1400" dirty="0">
                <a:hlinkClick r:id="rId2"/>
              </a:rPr>
              <a:t> </a:t>
            </a:r>
            <a:r>
              <a:rPr lang="en-US" sz="1400" dirty="0" err="1">
                <a:hlinkClick r:id="rId2"/>
              </a:rPr>
              <a:t>Junan</a:t>
            </a:r>
            <a:r>
              <a:rPr lang="en-US" sz="1400" dirty="0">
                <a:hlinkClick r:id="rId2"/>
              </a:rPr>
              <a:t> Securities (Hong Kong) Limited $1.3 </a:t>
            </a:r>
            <a:r>
              <a:rPr lang="en-US" sz="1400" dirty="0" smtClean="0">
                <a:hlinkClick r:id="rId2"/>
              </a:rPr>
              <a:t>million</a:t>
            </a:r>
            <a:r>
              <a:rPr lang="en-US" sz="1400" dirty="0" smtClean="0"/>
              <a:t/>
            </a:r>
            <a:br>
              <a:rPr lang="en-US" sz="1400" dirty="0" smtClean="0"/>
            </a:br>
            <a:r>
              <a:rPr lang="en-US" sz="1400" b="0" dirty="0"/>
              <a:t/>
            </a:r>
            <a:br>
              <a:rPr lang="en-US" sz="1400" b="0" dirty="0"/>
            </a:br>
            <a:r>
              <a:rPr lang="en-US" sz="1400" b="0" dirty="0"/>
              <a:t>The Securities and Futures Commission (SFC) has reprimanded and fined </a:t>
            </a:r>
            <a:r>
              <a:rPr lang="en-US" sz="1400" b="0" dirty="0" err="1"/>
              <a:t>Guotai</a:t>
            </a:r>
            <a:r>
              <a:rPr lang="en-US" sz="1400" b="0" dirty="0"/>
              <a:t> </a:t>
            </a:r>
            <a:r>
              <a:rPr lang="en-US" sz="1400" b="0" dirty="0" err="1"/>
              <a:t>Junan</a:t>
            </a:r>
            <a:r>
              <a:rPr lang="en-US" sz="1400" b="0" dirty="0"/>
              <a:t> Securities (Hong Kong) Limited (</a:t>
            </a:r>
            <a:r>
              <a:rPr lang="en-US" sz="1400" b="0" dirty="0" err="1"/>
              <a:t>Guotai</a:t>
            </a:r>
            <a:r>
              <a:rPr lang="en-US" sz="1400" b="0" dirty="0"/>
              <a:t> </a:t>
            </a:r>
            <a:r>
              <a:rPr lang="en-US" sz="1400" b="0" dirty="0" err="1"/>
              <a:t>Junan</a:t>
            </a:r>
            <a:r>
              <a:rPr lang="en-US" sz="1400" b="0" dirty="0"/>
              <a:t>) $1.3 million </a:t>
            </a:r>
            <a:r>
              <a:rPr lang="en-US" sz="1400" b="0" u="sng" dirty="0"/>
              <a:t>for non-compliance with the regulatory requirements in relation to ascertaining client </a:t>
            </a:r>
            <a:r>
              <a:rPr lang="en-US" sz="1400" b="0" dirty="0"/>
              <a:t>identity </a:t>
            </a:r>
            <a:r>
              <a:rPr lang="en-US" sz="1400" b="0" dirty="0" smtClean="0"/>
              <a:t/>
            </a:r>
            <a:br>
              <a:rPr lang="en-US" sz="1400" b="0" dirty="0" smtClean="0"/>
            </a:br>
            <a:r>
              <a:rPr lang="en-US" sz="1400" dirty="0"/>
              <a:t/>
            </a:r>
            <a:br>
              <a:rPr lang="en-US" sz="1400" dirty="0"/>
            </a:br>
            <a:endParaRPr lang="en-US" sz="1400" b="0" dirty="0">
              <a:latin typeface="+mn-lt"/>
            </a:endParaRP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395536" y="332656"/>
            <a:ext cx="8229600" cy="7969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Anti Money Laundering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2551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Anti Money Laundering</a:t>
            </a: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457200" y="1558607"/>
            <a:ext cx="8305800" cy="4842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060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Anti Money Laundering</a:t>
            </a: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457200" y="1567814"/>
            <a:ext cx="8305800" cy="498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288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Anti Money Laundering</a:t>
            </a: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381000" y="1447800"/>
            <a:ext cx="8305800" cy="5029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31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Anti Money Laundering</a:t>
            </a: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457200" y="1554162"/>
            <a:ext cx="8382000" cy="4922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0928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Anti Money Laundering</a:t>
            </a: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533400" y="1481137"/>
            <a:ext cx="8229600" cy="5072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426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Anti Money Laundering</a:t>
            </a: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457200" y="1447800"/>
            <a:ext cx="82296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981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Anti Money Laundering</a:t>
            </a: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533400" y="1447800"/>
            <a:ext cx="81534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7265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Anti Money Laundering</a:t>
            </a: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304800" y="1371600"/>
            <a:ext cx="8610600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537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Anti Money Laundering</a:t>
            </a: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533400" y="1447800"/>
            <a:ext cx="8229600" cy="5029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157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Anti Money Laundering</a:t>
            </a: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533400" y="1371600"/>
            <a:ext cx="8229600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77704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Anti Money Laundering</a:t>
            </a: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533400" y="1476057"/>
            <a:ext cx="8153400" cy="5000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52327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Anti Money Laundering</a:t>
            </a: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533400" y="1447800"/>
            <a:ext cx="8153400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52154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1219200" y="3581400"/>
            <a:ext cx="6262464" cy="2232248"/>
          </a:xfrm>
        </p:spPr>
        <p:txBody>
          <a:bodyPr>
            <a:normAutofit fontScale="70000" lnSpcReduction="20000"/>
          </a:bodyPr>
          <a:lstStyle/>
          <a:p>
            <a:pPr algn="ctr"/>
            <a:r>
              <a:rPr lang="en-US" altLang="zh-TW" sz="6000" dirty="0" smtClean="0"/>
              <a:t>Q </a:t>
            </a:r>
            <a:r>
              <a:rPr lang="en-US" altLang="zh-TW" sz="6000" dirty="0"/>
              <a:t>&amp; A	</a:t>
            </a:r>
            <a:endParaRPr lang="en-US" altLang="zh-TW" sz="6000" dirty="0" smtClean="0"/>
          </a:p>
          <a:p>
            <a:pPr algn="ctr"/>
            <a:endParaRPr lang="en-US" altLang="zh-TW" sz="6000" dirty="0" smtClean="0"/>
          </a:p>
          <a:p>
            <a:pPr algn="ctr"/>
            <a:r>
              <a:rPr lang="en-US" altLang="zh-TW" sz="6000" dirty="0" smtClean="0"/>
              <a:t>Thanks!</a:t>
            </a:r>
            <a:r>
              <a:rPr lang="en-US" altLang="zh-TW" sz="1800" dirty="0" smtClean="0">
                <a:solidFill>
                  <a:schemeClr val="tx1"/>
                </a:solidFill>
              </a:rPr>
              <a:t/>
            </a:r>
            <a:br>
              <a:rPr lang="en-US" altLang="zh-TW" sz="1800" dirty="0" smtClean="0">
                <a:solidFill>
                  <a:schemeClr val="tx1"/>
                </a:solidFill>
              </a:rPr>
            </a:br>
            <a:r>
              <a:rPr lang="en-US" altLang="zh-TW" sz="1800" dirty="0" smtClean="0">
                <a:solidFill>
                  <a:schemeClr val="tx1"/>
                </a:solidFill>
              </a:rPr>
              <a:t>		</a:t>
            </a:r>
            <a:endParaRPr lang="en-US" altLang="zh-TW" sz="1800" dirty="0">
              <a:solidFill>
                <a:schemeClr val="tx1"/>
              </a:solidFill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45" t="985" r="8445" b="1"/>
          <a:stretch/>
        </p:blipFill>
        <p:spPr bwMode="auto">
          <a:xfrm>
            <a:off x="-1" y="0"/>
            <a:ext cx="9144001" cy="27535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8500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Anti Money Laundering</a:t>
            </a: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381000" y="1295400"/>
            <a:ext cx="8686800" cy="5410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826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Anti Money Laundering</a:t>
            </a: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208005" y="1371600"/>
            <a:ext cx="8686800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0696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Anti Money Laundering</a:t>
            </a: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152400" y="1295400"/>
            <a:ext cx="8915400" cy="5486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610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Anti Money Laundering</a:t>
            </a: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304800" y="1295400"/>
            <a:ext cx="8610600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740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Anti Money Laundering</a:t>
            </a: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228600" y="1295400"/>
            <a:ext cx="8763000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7411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443</TotalTime>
  <Words>141</Words>
  <Application>Microsoft Office PowerPoint</Application>
  <PresentationFormat>On-screen Show (4:3)</PresentationFormat>
  <Paragraphs>53</Paragraphs>
  <Slides>44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5" baseType="lpstr">
      <vt:lpstr>Office Theme</vt:lpstr>
      <vt:lpstr>PowerPoint Presentation</vt:lpstr>
      <vt:lpstr>Anti Money Laundering</vt:lpstr>
      <vt:lpstr>Anti Money Laundering</vt:lpstr>
      <vt:lpstr>Anti Money Laundering</vt:lpstr>
      <vt:lpstr>Anti Money Laundering</vt:lpstr>
      <vt:lpstr>Anti Money Laundering</vt:lpstr>
      <vt:lpstr>Anti Money Laundering</vt:lpstr>
      <vt:lpstr>Anti Money Laundering</vt:lpstr>
      <vt:lpstr>Anti Money Laundering</vt:lpstr>
      <vt:lpstr>Anti Money Laundering</vt:lpstr>
      <vt:lpstr>Anti Money Laundering</vt:lpstr>
      <vt:lpstr>Anti Money Laundering</vt:lpstr>
      <vt:lpstr>Anti Money Laundering</vt:lpstr>
      <vt:lpstr>Anti Money Launderingc</vt:lpstr>
      <vt:lpstr>Anti Money Laundering</vt:lpstr>
      <vt:lpstr>Anti Money Laundering</vt:lpstr>
      <vt:lpstr>Anti Money Laundering</vt:lpstr>
      <vt:lpstr>Anti Money Laundering</vt:lpstr>
      <vt:lpstr>Anti Money Laundering</vt:lpstr>
      <vt:lpstr>Anti Money Laundering</vt:lpstr>
      <vt:lpstr>Anti Money Laundering</vt:lpstr>
      <vt:lpstr>Anti Money Laundering</vt:lpstr>
      <vt:lpstr>Anti Money Laundering</vt:lpstr>
      <vt:lpstr>Anti Money Laundering</vt:lpstr>
      <vt:lpstr>Anti Money Laundering</vt:lpstr>
      <vt:lpstr>Anti Money Laundering</vt:lpstr>
      <vt:lpstr>Anti Money Laundering</vt:lpstr>
      <vt:lpstr>Anti Money Laundering</vt:lpstr>
      <vt:lpstr>Anti Money Laundering</vt:lpstr>
      <vt:lpstr>Anti Money Laundering</vt:lpstr>
      <vt:lpstr>Anti Money Laundering</vt:lpstr>
      <vt:lpstr>SFC Enforcement news:  SFC reprimands and fines Guotai Junan Securities (Hong Kong) Limited $1.3 million  The Securities and Futures Commission (SFC) has reprimanded and fined Guotai Junan Securities (Hong Kong) Limited (Guotai Junan) $1.3 million for non-compliance with the regulatory requirements in relation to ascertaining client identity   </vt:lpstr>
      <vt:lpstr>Anti Money Laundering</vt:lpstr>
      <vt:lpstr>Anti Money Laundering</vt:lpstr>
      <vt:lpstr>Anti Money Laundering</vt:lpstr>
      <vt:lpstr>Anti Money Laundering</vt:lpstr>
      <vt:lpstr>Anti Money Laundering</vt:lpstr>
      <vt:lpstr>Anti Money Laundering</vt:lpstr>
      <vt:lpstr>Anti Money Laundering</vt:lpstr>
      <vt:lpstr>Anti Money Laundering</vt:lpstr>
      <vt:lpstr>Anti Money Laundering</vt:lpstr>
      <vt:lpstr>Anti Money Laundering</vt:lpstr>
      <vt:lpstr>Anti Money Laundering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Andrew Keswani</dc:creator>
  <cp:lastModifiedBy>Catherine Ng</cp:lastModifiedBy>
  <cp:revision>16</cp:revision>
  <cp:lastPrinted>2016-12-13T10:43:14Z</cp:lastPrinted>
  <dcterms:created xsi:type="dcterms:W3CDTF">2016-11-28T08:20:44Z</dcterms:created>
  <dcterms:modified xsi:type="dcterms:W3CDTF">2016-12-14T08:20:28Z</dcterms:modified>
</cp:coreProperties>
</file>